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8288000" cy="10287000"/>
  <p:notesSz cx="6858000" cy="9144000"/>
  <p:embeddedFontLst>
    <p:embeddedFont>
      <p:font typeface="Aileron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Inter" panose="020B0604020202020204" charset="0"/>
      <p:regular r:id="rId22"/>
    </p:embeddedFont>
    <p:embeddedFont>
      <p:font typeface="Inter Bold" panose="020B0604020202020204" charset="0"/>
      <p:regular r:id="rId23"/>
    </p:embeddedFont>
    <p:embeddedFont>
      <p:font typeface="TAN Twinkl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0.pn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29.png"/><Relationship Id="rId1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8459058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52179" y="1177960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59825" y="2276675"/>
            <a:ext cx="12768350" cy="257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ML for Analyzing</a:t>
            </a:r>
          </a:p>
          <a:p>
            <a:pPr algn="ctr"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Egg Hatching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00326" y="5051397"/>
            <a:ext cx="7263264" cy="523560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54800" y="8660242"/>
            <a:ext cx="696695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6SP PROJECT PROPOSAL: GROUP 06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22542" y="6409017"/>
            <a:ext cx="2774359" cy="22951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16062" y="3415486"/>
            <a:ext cx="9803263" cy="4872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8"/>
              </a:lnSpc>
            </a:pPr>
            <a:endParaRPr/>
          </a:p>
          <a:p>
            <a:pPr marL="770468" lvl="1" indent="-385234">
              <a:lnSpc>
                <a:spcPts val="5674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Inter"/>
              </a:rPr>
              <a:t>Documentation</a:t>
            </a:r>
          </a:p>
          <a:p>
            <a:pPr marL="770468" lvl="1" indent="-385234">
              <a:lnSpc>
                <a:spcPts val="5674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Inter"/>
              </a:rPr>
              <a:t>Code organization</a:t>
            </a:r>
          </a:p>
          <a:p>
            <a:pPr marL="770468" lvl="1" indent="-385234">
              <a:lnSpc>
                <a:spcPts val="5674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Inter"/>
              </a:rPr>
              <a:t>Version control</a:t>
            </a:r>
          </a:p>
          <a:p>
            <a:pPr marL="770468" lvl="1" indent="-385234">
              <a:lnSpc>
                <a:spcPts val="5674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Inter"/>
              </a:rPr>
              <a:t>Unit tests and integration testing</a:t>
            </a:r>
          </a:p>
          <a:p>
            <a:pPr marL="770468" lvl="1" indent="-385234">
              <a:lnSpc>
                <a:spcPts val="5674"/>
              </a:lnSpc>
              <a:buFont typeface="Arial"/>
              <a:buChar char="•"/>
            </a:pPr>
            <a:r>
              <a:rPr lang="en-US" sz="3568">
                <a:solidFill>
                  <a:srgbClr val="000000"/>
                </a:solidFill>
                <a:latin typeface="Inter"/>
              </a:rPr>
              <a:t>Feature addition</a:t>
            </a:r>
          </a:p>
          <a:p>
            <a:pPr>
              <a:lnSpc>
                <a:spcPts val="5038"/>
              </a:lnSpc>
            </a:pPr>
            <a:endParaRPr lang="en-US" sz="3568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163943" y="3441793"/>
            <a:ext cx="3448951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709721" y="5499193"/>
            <a:ext cx="3077973" cy="269182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14341" y="354501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65395" y="1244375"/>
            <a:ext cx="1499161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Extendability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203257" y="2418252"/>
            <a:ext cx="6940743" cy="1039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38275" y="3741268"/>
            <a:ext cx="3697557" cy="37941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29186" y="3933825"/>
            <a:ext cx="8757647" cy="451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Inter"/>
              </a:rPr>
              <a:t>Limited data</a:t>
            </a:r>
          </a:p>
          <a:p>
            <a:pPr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Inter"/>
            </a:endParaRPr>
          </a:p>
          <a:p>
            <a:pPr marL="690879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Inter"/>
              </a:rPr>
              <a:t>Hard to obtain datasets from farms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          Privacy and confidentiality concerns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          </a:t>
            </a:r>
          </a:p>
          <a:p>
            <a:pPr marL="690879" lvl="1" indent="-345439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Inter"/>
              </a:rPr>
              <a:t>All required features are not available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          Lack of standardized data formats</a:t>
            </a: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      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4341" y="354501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5395" y="1244375"/>
            <a:ext cx="1499161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Challenges</a:t>
            </a:r>
          </a:p>
        </p:txBody>
      </p:sp>
      <p:sp>
        <p:nvSpPr>
          <p:cNvPr id="8" name="AutoShape 8"/>
          <p:cNvSpPr/>
          <p:nvPr/>
        </p:nvSpPr>
        <p:spPr>
          <a:xfrm>
            <a:off x="2203257" y="2418252"/>
            <a:ext cx="6940743" cy="1039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37382" y="4964492"/>
            <a:ext cx="1284917" cy="0"/>
          </a:xfrm>
          <a:prstGeom prst="line">
            <a:avLst/>
          </a:prstGeom>
          <a:ln w="57150" cap="flat">
            <a:solidFill>
              <a:srgbClr val="EBD27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204410" y="4964492"/>
            <a:ext cx="1260757" cy="0"/>
          </a:xfrm>
          <a:prstGeom prst="line">
            <a:avLst/>
          </a:prstGeom>
          <a:ln w="57150" cap="flat">
            <a:solidFill>
              <a:srgbClr val="D8A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847278" y="4964492"/>
            <a:ext cx="1285875" cy="0"/>
          </a:xfrm>
          <a:prstGeom prst="line">
            <a:avLst/>
          </a:prstGeom>
          <a:ln w="57150" cap="flat">
            <a:solidFill>
              <a:srgbClr val="D4A4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2515265" y="4964492"/>
            <a:ext cx="1201605" cy="0"/>
          </a:xfrm>
          <a:prstGeom prst="line">
            <a:avLst/>
          </a:prstGeom>
          <a:ln w="57150" cap="flat">
            <a:solidFill>
              <a:srgbClr val="D19B1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55271" y="4273436"/>
            <a:ext cx="1382111" cy="138211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D27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22299" y="4273436"/>
            <a:ext cx="1382111" cy="138211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BB6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 flipV="1">
            <a:off x="9156223" y="5655547"/>
            <a:ext cx="1197867" cy="1513459"/>
          </a:xfrm>
          <a:prstGeom prst="line">
            <a:avLst/>
          </a:prstGeom>
          <a:ln w="57150" cap="flat">
            <a:solidFill>
              <a:srgbClr val="EBCF7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465167" y="4273436"/>
            <a:ext cx="1382111" cy="13821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AE4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33153" y="4273436"/>
            <a:ext cx="1382111" cy="138211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4A43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716870" y="4273436"/>
            <a:ext cx="1382111" cy="138211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19B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101058" y="4535711"/>
            <a:ext cx="809736" cy="8466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42703" y="4549071"/>
            <a:ext cx="873996" cy="84420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03034" y="4549071"/>
            <a:ext cx="824798" cy="83084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993095" y="4648332"/>
            <a:ext cx="947843" cy="68947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21029" y="4437604"/>
            <a:ext cx="897614" cy="93148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9663034" y="7169006"/>
            <a:ext cx="1382111" cy="1382111"/>
            <a:chOff x="0" y="0"/>
            <a:chExt cx="1842815" cy="184281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8AE4A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414176" y="357041"/>
              <a:ext cx="1090639" cy="1128734"/>
            </a:xfrm>
            <a:prstGeom prst="rect">
              <a:avLst/>
            </a:prstGeom>
          </p:spPr>
        </p:pic>
      </p:grpSp>
      <p:sp>
        <p:nvSpPr>
          <p:cNvPr id="32" name="AutoShape 32"/>
          <p:cNvSpPr/>
          <p:nvPr/>
        </p:nvSpPr>
        <p:spPr>
          <a:xfrm flipH="1" flipV="1">
            <a:off x="6585938" y="5664071"/>
            <a:ext cx="941149" cy="1544051"/>
          </a:xfrm>
          <a:prstGeom prst="line">
            <a:avLst/>
          </a:prstGeom>
          <a:ln w="57150" cap="flat">
            <a:solidFill>
              <a:srgbClr val="EBD27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6836031" y="7208122"/>
            <a:ext cx="1382111" cy="1382111"/>
            <a:chOff x="0" y="0"/>
            <a:chExt cx="1842815" cy="1842815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1BB6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281118" y="279952"/>
              <a:ext cx="1280578" cy="1282910"/>
            </a:xfrm>
            <a:prstGeom prst="rect">
              <a:avLst/>
            </a:prstGeom>
          </p:spPr>
        </p:pic>
      </p:grpSp>
      <p:sp>
        <p:nvSpPr>
          <p:cNvPr id="38" name="TextBox 38"/>
          <p:cNvSpPr txBox="1"/>
          <p:nvPr/>
        </p:nvSpPr>
        <p:spPr>
          <a:xfrm>
            <a:off x="1389102" y="1024135"/>
            <a:ext cx="8788282" cy="98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1"/>
              </a:lnSpc>
            </a:pPr>
            <a:r>
              <a:rPr lang="en-US" sz="5729">
                <a:solidFill>
                  <a:srgbClr val="000000"/>
                </a:solidFill>
                <a:latin typeface="TAN Twinkle"/>
              </a:rPr>
              <a:t>Work Plan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389102" y="2006486"/>
            <a:ext cx="552169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>
            <a:off x="11889601" y="1776900"/>
            <a:ext cx="1382111" cy="1382111"/>
            <a:chOff x="0" y="0"/>
            <a:chExt cx="1842815" cy="1842815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1842815" cy="184281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D4A433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338743" y="455276"/>
              <a:ext cx="1165328" cy="932263"/>
            </a:xfrm>
            <a:prstGeom prst="rect">
              <a:avLst/>
            </a:prstGeom>
          </p:spPr>
        </p:pic>
      </p:grpSp>
      <p:sp>
        <p:nvSpPr>
          <p:cNvPr id="45" name="TextBox 45"/>
          <p:cNvSpPr txBox="1"/>
          <p:nvPr/>
        </p:nvSpPr>
        <p:spPr>
          <a:xfrm>
            <a:off x="2767793" y="5811693"/>
            <a:ext cx="2042322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Data Access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20712" y="5708593"/>
            <a:ext cx="2042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Model Development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903095" y="5959331"/>
            <a:ext cx="204232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Model Deployment &amp; Intregation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362319" y="6046072"/>
            <a:ext cx="2091214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Human Review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16712" y="8534400"/>
            <a:ext cx="206954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Data Labeling &amp; Preparation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341721" y="8720137"/>
            <a:ext cx="2069549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Model Testing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876790" y="5811693"/>
            <a:ext cx="2069549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Data Analysis</a:t>
            </a:r>
          </a:p>
        </p:txBody>
      </p:sp>
      <p:sp>
        <p:nvSpPr>
          <p:cNvPr id="52" name="AutoShape 52"/>
          <p:cNvSpPr/>
          <p:nvPr/>
        </p:nvSpPr>
        <p:spPr>
          <a:xfrm flipH="1">
            <a:off x="11824209" y="3159011"/>
            <a:ext cx="756447" cy="1114425"/>
          </a:xfrm>
          <a:prstGeom prst="line">
            <a:avLst/>
          </a:prstGeom>
          <a:ln w="57150" cap="flat">
            <a:solidFill>
              <a:srgbClr val="D19B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3"/>
          <p:cNvSpPr txBox="1"/>
          <p:nvPr/>
        </p:nvSpPr>
        <p:spPr>
          <a:xfrm>
            <a:off x="9847278" y="3101861"/>
            <a:ext cx="2042322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 spc="29">
                <a:solidFill>
                  <a:srgbClr val="191919"/>
                </a:solidFill>
                <a:latin typeface="Aileron Regular"/>
              </a:rPr>
              <a:t>Software Development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94056" y="416252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FE1B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90510" y="3668548"/>
            <a:ext cx="9506980" cy="2949905"/>
            <a:chOff x="0" y="0"/>
            <a:chExt cx="12675973" cy="39332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0249490" y="0"/>
              <a:ext cx="1758918" cy="3933207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2281929"/>
              <a:ext cx="12675973" cy="1651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26"/>
                </a:lnSpc>
              </a:pPr>
              <a:r>
                <a:rPr lang="en-US" sz="7376">
                  <a:solidFill>
                    <a:srgbClr val="000000"/>
                  </a:solidFill>
                  <a:latin typeface="TAN Twinkle"/>
                </a:rPr>
                <a:t>Thank You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2011" y="36004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050" y="-128587"/>
            <a:ext cx="18288000" cy="10287000"/>
            <a:chOff x="0" y="0"/>
            <a:chExt cx="48165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FE1B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90346" y="3495727"/>
            <a:ext cx="5107308" cy="3038371"/>
            <a:chOff x="0" y="0"/>
            <a:chExt cx="6809744" cy="405116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180043" y="0"/>
              <a:ext cx="2629701" cy="4051161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0" y="2399884"/>
              <a:ext cx="4180043" cy="1651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326"/>
                </a:lnSpc>
              </a:pPr>
              <a:r>
                <a:rPr lang="en-US" sz="7376">
                  <a:solidFill>
                    <a:srgbClr val="000000"/>
                  </a:solidFill>
                  <a:latin typeface="TAN Twinkle"/>
                </a:rPr>
                <a:t>QnA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30333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55447" y="3244313"/>
            <a:ext cx="3603565" cy="4008341"/>
            <a:chOff x="687070" y="247650"/>
            <a:chExt cx="11148060" cy="12400280"/>
          </a:xfrm>
        </p:grpSpPr>
        <p:sp>
          <p:nvSpPr>
            <p:cNvPr id="4" name="Freeform 4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2"/>
              <a:stretch>
                <a:fillRect l="-15257" t="-3065" r="-6144" b="-506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737177" y="3676290"/>
            <a:ext cx="2640669" cy="2937285"/>
            <a:chOff x="687070" y="247650"/>
            <a:chExt cx="11148060" cy="12400280"/>
          </a:xfrm>
        </p:grpSpPr>
        <p:sp>
          <p:nvSpPr>
            <p:cNvPr id="6" name="Freeform 6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3"/>
              <a:stretch>
                <a:fillRect l="-119364" t="-59598" r="-26872" b="2044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404298" y="3244313"/>
            <a:ext cx="3603565" cy="4008341"/>
            <a:chOff x="687070" y="247650"/>
            <a:chExt cx="11148060" cy="12400280"/>
          </a:xfrm>
        </p:grpSpPr>
        <p:sp>
          <p:nvSpPr>
            <p:cNvPr id="8" name="Freeform 8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/>
              <a:stretch>
                <a:fillRect l="-16644" t="-2541" r="-5162" b="3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32302" y="3676290"/>
            <a:ext cx="2581025" cy="2870942"/>
            <a:chOff x="687070" y="247650"/>
            <a:chExt cx="11148060" cy="12400280"/>
          </a:xfrm>
        </p:grpSpPr>
        <p:sp>
          <p:nvSpPr>
            <p:cNvPr id="10" name="Freeform 10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5"/>
              <a:stretch>
                <a:fillRect l="-9155" t="-2044" r="2341" b="-1945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4701308" y="3676290"/>
            <a:ext cx="3076531" cy="4479931"/>
            <a:chOff x="0" y="0"/>
            <a:chExt cx="4102041" cy="5973241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3552742" cy="3951808"/>
              <a:chOff x="687070" y="247650"/>
              <a:chExt cx="11148060" cy="124002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87070" y="247650"/>
                <a:ext cx="11148061" cy="12400280"/>
              </a:xfrm>
              <a:custGeom>
                <a:avLst/>
                <a:gdLst/>
                <a:ahLst/>
                <a:cxnLst/>
                <a:rect l="l" t="t" r="r" b="b"/>
                <a:pathLst>
                  <a:path w="11148061" h="12400280">
                    <a:moveTo>
                      <a:pt x="9215120" y="1497330"/>
                    </a:moveTo>
                    <a:cubicBezTo>
                      <a:pt x="8773160" y="972820"/>
                      <a:pt x="8234680" y="508000"/>
                      <a:pt x="7590790" y="252730"/>
                    </a:cubicBezTo>
                    <a:cubicBezTo>
                      <a:pt x="7132320" y="71120"/>
                      <a:pt x="6633210" y="0"/>
                      <a:pt x="6139180" y="6350"/>
                    </a:cubicBezTo>
                    <a:cubicBezTo>
                      <a:pt x="4053840" y="36830"/>
                      <a:pt x="2157730" y="1490980"/>
                      <a:pt x="1289050" y="3346450"/>
                    </a:cubicBezTo>
                    <a:cubicBezTo>
                      <a:pt x="527050" y="4977130"/>
                      <a:pt x="0" y="7792720"/>
                      <a:pt x="680720" y="9457690"/>
                    </a:cubicBezTo>
                    <a:cubicBezTo>
                      <a:pt x="1360170" y="11122661"/>
                      <a:pt x="2499360" y="12005311"/>
                      <a:pt x="4248150" y="12081511"/>
                    </a:cubicBezTo>
                    <a:cubicBezTo>
                      <a:pt x="7001510" y="12400280"/>
                      <a:pt x="9088120" y="10502901"/>
                      <a:pt x="10118091" y="8309611"/>
                    </a:cubicBezTo>
                    <a:cubicBezTo>
                      <a:pt x="11148061" y="6116320"/>
                      <a:pt x="10782300" y="3361691"/>
                      <a:pt x="9215121" y="149733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9302" t="-6185" r="-4384" b="664"/>
                </a:stretch>
              </a:blip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0" y="4257683"/>
              <a:ext cx="4102041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E/18/283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Jayathri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Ranasinghe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696913"/>
            <a:ext cx="46758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AN Twinkle"/>
              </a:rPr>
              <a:t>Our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01176" y="7295795"/>
            <a:ext cx="288963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Mrs. Nadeesha Adikari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0161" y="7295795"/>
            <a:ext cx="3748852" cy="109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Dr. Nipuna Perera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nter"/>
              </a:rPr>
              <a:t>Faculty of Agriculture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Inter"/>
              </a:rPr>
              <a:t>University of Peradeniya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69839" y="6825895"/>
            <a:ext cx="310595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E/18/030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Sathsarani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Aththanayaka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83431" y="6825895"/>
            <a:ext cx="294816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E/18/282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Nethmi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Ranasinghe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9857" y="2593438"/>
            <a:ext cx="27694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Project owner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21352" y="2593438"/>
            <a:ext cx="276945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Coodinator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662" t="2869" r="22344" b="5869"/>
          <a:stretch>
            <a:fillRect/>
          </a:stretch>
        </p:blipFill>
        <p:spPr>
          <a:xfrm>
            <a:off x="3431114" y="6475756"/>
            <a:ext cx="3862529" cy="35609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5579" t="9611"/>
          <a:stretch>
            <a:fillRect/>
          </a:stretch>
        </p:blipFill>
        <p:spPr>
          <a:xfrm>
            <a:off x="9561822" y="6475756"/>
            <a:ext cx="4959628" cy="3560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29679" y="1722811"/>
            <a:ext cx="5473102" cy="3420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530924" flipV="1">
            <a:off x="1948925" y="6187002"/>
            <a:ext cx="1415122" cy="5059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7712743" y="8746626"/>
            <a:ext cx="1431257" cy="5116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3913491" flipV="1">
            <a:off x="14436218" y="6214777"/>
            <a:ext cx="1460025" cy="5219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t="4342"/>
          <a:stretch>
            <a:fillRect/>
          </a:stretch>
        </p:blipFill>
        <p:spPr>
          <a:xfrm>
            <a:off x="574382" y="1943224"/>
            <a:ext cx="4958293" cy="322523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108127" y="1722811"/>
            <a:ext cx="6071746" cy="31664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9848" y="5188083"/>
            <a:ext cx="4827360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A batch of breeder chicks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47605" y="7960938"/>
            <a:ext cx="8913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Eggs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23354" y="8222751"/>
            <a:ext cx="18883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Incubation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9116" y="374650"/>
            <a:ext cx="1406541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spc="-622">
                <a:solidFill>
                  <a:srgbClr val="000000"/>
                </a:solidFill>
                <a:latin typeface="TAN Twinkle"/>
              </a:rPr>
              <a:t>The life cycle of an Egg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05840" y="8522913"/>
            <a:ext cx="2925274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(on 26th week)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23354" y="8734425"/>
            <a:ext cx="2674046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(next 18 days)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64840" y="5137398"/>
            <a:ext cx="460277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Hatching (up to 21 days)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364" y="483765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507856" y="1990656"/>
            <a:ext cx="3158430" cy="315841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5994" r="-1874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087083" y="6868006"/>
            <a:ext cx="3158430" cy="315841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33" b="-133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873192" y="2414470"/>
            <a:ext cx="3229848" cy="3229835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23957" y="5644305"/>
            <a:ext cx="6964043" cy="464269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209558">
            <a:off x="12735926" y="5520502"/>
            <a:ext cx="1759132" cy="53213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66322" y="904875"/>
            <a:ext cx="5917182" cy="242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Problem</a:t>
            </a:r>
          </a:p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Domain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366406">
            <a:off x="11097415" y="5915820"/>
            <a:ext cx="2013133" cy="6089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9864381">
            <a:off x="10289186" y="7923290"/>
            <a:ext cx="1962445" cy="59364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024438" y="1315989"/>
            <a:ext cx="2297240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Fertile eggs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0035" y="1695381"/>
            <a:ext cx="2125266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</a:rPr>
              <a:t>Edible eggs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83216" y="6180356"/>
            <a:ext cx="25799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Rejected eggs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992524" y="3317875"/>
            <a:ext cx="520479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38586" y="4262889"/>
            <a:ext cx="6441350" cy="3036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Can plan on,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Resource allocation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Quality control measures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Operational strategies</a:t>
            </a:r>
          </a:p>
        </p:txBody>
      </p:sp>
    </p:spTree>
    <p:extLst>
      <p:ext uri="{BB962C8B-B14F-4D97-AF65-F5344CB8AC3E}">
        <p14:creationId xmlns:p14="http://schemas.microsoft.com/office/powerpoint/2010/main" val="11669434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668"/>
          <a:stretch>
            <a:fillRect/>
          </a:stretch>
        </p:blipFill>
        <p:spPr>
          <a:xfrm>
            <a:off x="1039826" y="776355"/>
            <a:ext cx="7683836" cy="60013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141"/>
          <a:stretch>
            <a:fillRect/>
          </a:stretch>
        </p:blipFill>
        <p:spPr>
          <a:xfrm>
            <a:off x="10071810" y="868724"/>
            <a:ext cx="6826024" cy="59089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976681"/>
            <a:ext cx="7995590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Before sending to the incubator, eggs are categorized as good and bad eggs depending on their external appearance.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55630" y="6976681"/>
            <a:ext cx="757189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Before sending to the hatchery, candling is used to identify whether there is a growing embryo inside the egg.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7338" y="8880475"/>
            <a:ext cx="859332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Inter"/>
              </a:rPr>
              <a:t>Traditional methods are </a:t>
            </a:r>
            <a:r>
              <a:rPr lang="en-US" sz="3999">
                <a:solidFill>
                  <a:srgbClr val="FF3131"/>
                </a:solidFill>
                <a:latin typeface="Inter Bold"/>
              </a:rPr>
              <a:t>inaccurate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94006" y="3794911"/>
            <a:ext cx="3997063" cy="42038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719069" y="2838225"/>
            <a:ext cx="1411236" cy="1411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1DAD6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5484" tIns="55484" rIns="55484" bIns="55484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00075" y="3119231"/>
            <a:ext cx="849225" cy="84922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685990" y="4096881"/>
            <a:ext cx="1439162" cy="143916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9CED3"/>
            </a:solidFill>
            <a:ln>
              <a:noFill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6582" tIns="56582" rIns="56582" bIns="56582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72556" y="4322388"/>
            <a:ext cx="988146" cy="98814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37466" y="5716429"/>
            <a:ext cx="1765449" cy="1765449"/>
            <a:chOff x="0" y="0"/>
            <a:chExt cx="2353932" cy="2353932"/>
          </a:xfrm>
        </p:grpSpPr>
        <p:grpSp>
          <p:nvGrpSpPr>
            <p:cNvPr id="12" name="Group 12"/>
            <p:cNvGrpSpPr/>
            <p:nvPr/>
          </p:nvGrpSpPr>
          <p:grpSpPr>
            <a:xfrm>
              <a:off x="227637" y="227637"/>
              <a:ext cx="1898658" cy="1898658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1ACBE"/>
              </a:solidFill>
              <a:ln>
                <a:noFill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5985" tIns="55985" rIns="55985" bIns="55985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353932" cy="235393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4006209" y="7662264"/>
            <a:ext cx="1466331" cy="1466331"/>
            <a:chOff x="0" y="0"/>
            <a:chExt cx="1955108" cy="195510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55108" cy="195510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6A28D"/>
              </a:solidFill>
              <a:ln>
                <a:noFill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7650" tIns="57650" rIns="57650" bIns="5765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09864" y="209864"/>
              <a:ext cx="1535379" cy="1535379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6152895" y="8741988"/>
            <a:ext cx="1352867" cy="135286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9E8E9"/>
            </a:solidFill>
            <a:ln>
              <a:noFill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3189" tIns="53189" rIns="53189" bIns="53189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400887" y="8989980"/>
            <a:ext cx="856883" cy="856883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7731329" y="4853361"/>
            <a:ext cx="3923191" cy="2845802"/>
            <a:chOff x="0" y="0"/>
            <a:chExt cx="996519" cy="7228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96519" cy="722855"/>
            </a:xfrm>
            <a:custGeom>
              <a:avLst/>
              <a:gdLst/>
              <a:ahLst/>
              <a:cxnLst/>
              <a:rect l="l" t="t" r="r" b="b"/>
              <a:pathLst>
                <a:path w="996519" h="722855">
                  <a:moveTo>
                    <a:pt x="100642" y="0"/>
                  </a:moveTo>
                  <a:lnTo>
                    <a:pt x="895877" y="0"/>
                  </a:lnTo>
                  <a:cubicBezTo>
                    <a:pt x="922569" y="0"/>
                    <a:pt x="948168" y="10603"/>
                    <a:pt x="967042" y="29477"/>
                  </a:cubicBezTo>
                  <a:cubicBezTo>
                    <a:pt x="985916" y="48351"/>
                    <a:pt x="996519" y="73950"/>
                    <a:pt x="996519" y="100642"/>
                  </a:cubicBezTo>
                  <a:lnTo>
                    <a:pt x="996519" y="622213"/>
                  </a:lnTo>
                  <a:cubicBezTo>
                    <a:pt x="996519" y="648905"/>
                    <a:pt x="985916" y="674503"/>
                    <a:pt x="967042" y="693377"/>
                  </a:cubicBezTo>
                  <a:cubicBezTo>
                    <a:pt x="948168" y="712251"/>
                    <a:pt x="922569" y="722855"/>
                    <a:pt x="895877" y="722855"/>
                  </a:cubicBezTo>
                  <a:lnTo>
                    <a:pt x="100642" y="722855"/>
                  </a:lnTo>
                  <a:cubicBezTo>
                    <a:pt x="73950" y="722855"/>
                    <a:pt x="48351" y="712251"/>
                    <a:pt x="29477" y="693377"/>
                  </a:cubicBezTo>
                  <a:cubicBezTo>
                    <a:pt x="10603" y="674503"/>
                    <a:pt x="0" y="648905"/>
                    <a:pt x="0" y="622213"/>
                  </a:cubicBezTo>
                  <a:lnTo>
                    <a:pt x="0" y="100642"/>
                  </a:lnTo>
                  <a:cubicBezTo>
                    <a:pt x="0" y="73950"/>
                    <a:pt x="10603" y="48351"/>
                    <a:pt x="29477" y="29477"/>
                  </a:cubicBezTo>
                  <a:cubicBezTo>
                    <a:pt x="48351" y="10603"/>
                    <a:pt x="73950" y="0"/>
                    <a:pt x="100642" y="0"/>
                  </a:cubicBezTo>
                  <a:close/>
                </a:path>
              </a:pathLst>
            </a:custGeom>
            <a:solidFill>
              <a:srgbClr val="F4EFED"/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2673" tIns="52673" rIns="52673" bIns="52673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943304" y="4718496"/>
            <a:ext cx="3711216" cy="258792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662120" y="7001743"/>
            <a:ext cx="2077303" cy="55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3276">
                <a:solidFill>
                  <a:srgbClr val="000000"/>
                </a:solidFill>
                <a:latin typeface="Canva Sans"/>
              </a:rPr>
              <a:t>ML  Model</a:t>
            </a:r>
          </a:p>
        </p:txBody>
      </p:sp>
      <p:sp>
        <p:nvSpPr>
          <p:cNvPr id="30" name="AutoShape 30"/>
          <p:cNvSpPr/>
          <p:nvPr/>
        </p:nvSpPr>
        <p:spPr>
          <a:xfrm>
            <a:off x="7085138" y="4096881"/>
            <a:ext cx="621137" cy="71958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5234548" y="5290402"/>
            <a:ext cx="2023221" cy="2456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2" name="AutoShape 32"/>
          <p:cNvSpPr/>
          <p:nvPr/>
        </p:nvSpPr>
        <p:spPr>
          <a:xfrm flipV="1">
            <a:off x="5002915" y="6239363"/>
            <a:ext cx="2254855" cy="3597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 flipV="1">
            <a:off x="5629938" y="7122340"/>
            <a:ext cx="1632116" cy="88648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V="1">
            <a:off x="7130305" y="7662264"/>
            <a:ext cx="448685" cy="10797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 flipV="1">
            <a:off x="11974201" y="6258412"/>
            <a:ext cx="1238312" cy="1785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TextBox 36"/>
          <p:cNvSpPr txBox="1"/>
          <p:nvPr/>
        </p:nvSpPr>
        <p:spPr>
          <a:xfrm>
            <a:off x="14259838" y="7967805"/>
            <a:ext cx="2465399" cy="55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3276">
                <a:solidFill>
                  <a:srgbClr val="000000"/>
                </a:solidFill>
                <a:latin typeface="Canva Sans"/>
              </a:rPr>
              <a:t>Hatchability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22838" y="3062081"/>
            <a:ext cx="2965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Light Intensity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0524" y="4511787"/>
            <a:ext cx="2965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Temperature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97728" y="6082263"/>
            <a:ext cx="313533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Number of Hens and weight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81130" y="8177203"/>
            <a:ext cx="148273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Feed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863863" y="9494203"/>
            <a:ext cx="22687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Humidity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14341" y="354501"/>
            <a:ext cx="3086100" cy="3086100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965395" y="1244375"/>
            <a:ext cx="1499161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Solution</a:t>
            </a:r>
          </a:p>
        </p:txBody>
      </p:sp>
      <p:sp>
        <p:nvSpPr>
          <p:cNvPr id="46" name="AutoShape 46"/>
          <p:cNvSpPr/>
          <p:nvPr/>
        </p:nvSpPr>
        <p:spPr>
          <a:xfrm>
            <a:off x="2203257" y="2418252"/>
            <a:ext cx="520479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41" y="354501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057400" y="2345701"/>
            <a:ext cx="1403861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825017" y="3581714"/>
            <a:ext cx="11815693" cy="5469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000000"/>
                </a:solidFill>
                <a:latin typeface="Inter Bold"/>
              </a:rPr>
              <a:t>A responsive web application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                   </a:t>
            </a: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</a:rPr>
              <a:t>Enter inputs regarding to a particular day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Inter"/>
            </a:endParaRP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</a:rPr>
              <a:t>Display the predicted number of chicks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Inter"/>
            </a:endParaRPr>
          </a:p>
          <a:p>
            <a:pPr marL="734055" lvl="1" indent="-367027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</a:rPr>
              <a:t>Display Graphs to show the trends or pattern identified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Inter"/>
              </a:rPr>
              <a:t>             Ex: Chicks prediction comparing to other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7391" y="1243501"/>
            <a:ext cx="1499161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Software Requirement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194" y="431763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2392647" y="2419313"/>
            <a:ext cx="1350270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6286" y="4499003"/>
            <a:ext cx="4145557" cy="317323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520961" y="2877810"/>
            <a:ext cx="10103630" cy="7055031"/>
            <a:chOff x="0" y="0"/>
            <a:chExt cx="2661038" cy="1858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61038" cy="1858115"/>
            </a:xfrm>
            <a:custGeom>
              <a:avLst/>
              <a:gdLst/>
              <a:ahLst/>
              <a:cxnLst/>
              <a:rect l="l" t="t" r="r" b="b"/>
              <a:pathLst>
                <a:path w="2661038" h="1858115">
                  <a:moveTo>
                    <a:pt x="39079" y="0"/>
                  </a:moveTo>
                  <a:lnTo>
                    <a:pt x="2621960" y="0"/>
                  </a:lnTo>
                  <a:cubicBezTo>
                    <a:pt x="2643542" y="0"/>
                    <a:pt x="2661038" y="17496"/>
                    <a:pt x="2661038" y="39079"/>
                  </a:cubicBezTo>
                  <a:lnTo>
                    <a:pt x="2661038" y="1819036"/>
                  </a:lnTo>
                  <a:cubicBezTo>
                    <a:pt x="2661038" y="1840619"/>
                    <a:pt x="2643542" y="1858115"/>
                    <a:pt x="2621960" y="1858115"/>
                  </a:cubicBezTo>
                  <a:lnTo>
                    <a:pt x="39079" y="1858115"/>
                  </a:lnTo>
                  <a:cubicBezTo>
                    <a:pt x="17496" y="1858115"/>
                    <a:pt x="0" y="1840619"/>
                    <a:pt x="0" y="1819036"/>
                  </a:cubicBezTo>
                  <a:lnTo>
                    <a:pt x="0" y="39079"/>
                  </a:lnTo>
                  <a:cubicBezTo>
                    <a:pt x="0" y="17496"/>
                    <a:pt x="17496" y="0"/>
                    <a:pt x="39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BCF7A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29454" y="3735357"/>
            <a:ext cx="4460933" cy="296854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052768" y="2428838"/>
            <a:ext cx="3535309" cy="17676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82557" y="8742479"/>
            <a:ext cx="2955226" cy="103164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042669" y="7148916"/>
            <a:ext cx="2719705" cy="18965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54969" y="5163716"/>
            <a:ext cx="2082631" cy="208263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967278" y="8651234"/>
            <a:ext cx="3856981" cy="11876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601730" y="6944253"/>
            <a:ext cx="1881867" cy="1881867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 flipV="1">
            <a:off x="9909478" y="5679797"/>
            <a:ext cx="619976" cy="712302"/>
          </a:xfrm>
          <a:prstGeom prst="line">
            <a:avLst/>
          </a:prstGeom>
          <a:ln w="76200" cap="flat">
            <a:solidFill>
              <a:srgbClr val="D4A433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H="1" flipV="1">
            <a:off x="15139246" y="5758255"/>
            <a:ext cx="526550" cy="654730"/>
          </a:xfrm>
          <a:prstGeom prst="line">
            <a:avLst/>
          </a:prstGeom>
          <a:ln w="76200" cap="flat">
            <a:solidFill>
              <a:srgbClr val="D4A433"/>
            </a:solidFill>
            <a:prstDash val="solid"/>
            <a:headEnd type="triangle" w="lg" len="med"/>
            <a:tailEnd type="triangle" w="lg" len="med"/>
          </a:ln>
        </p:spPr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329334" y="9123054"/>
            <a:ext cx="2146375" cy="632205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176295" y="1244563"/>
            <a:ext cx="1369082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Solution Architecture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46810" y="6637230"/>
            <a:ext cx="431142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Trained ML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3131" y="3774585"/>
            <a:ext cx="332257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Backend Server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98395" y="6396882"/>
            <a:ext cx="203106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Database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92647" y="7900336"/>
            <a:ext cx="210167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Inter"/>
              </a:rPr>
              <a:t>Frontend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86160" y="2315949"/>
            <a:ext cx="4973140" cy="34902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94941" y="3268146"/>
            <a:ext cx="90766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Improve fertility rates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94941" y="4153653"/>
            <a:ext cx="31821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Cost savings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94941" y="5067418"/>
            <a:ext cx="34919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Customization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94941" y="5953243"/>
            <a:ext cx="7209704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Reduce wastage and inefficiency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94941" y="6862563"/>
            <a:ext cx="973386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Prevent overproduction and underproduction of chicks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94941" y="8201025"/>
            <a:ext cx="984679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"/>
              </a:rPr>
              <a:t>Minimize defective eggs by implementing quality control measures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14341" y="35450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BCF7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65395" y="1244375"/>
            <a:ext cx="1499161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TAN Twinkle"/>
              </a:rPr>
              <a:t>Impact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2057391" y="2428650"/>
            <a:ext cx="405363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291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Aileron Regular</vt:lpstr>
      <vt:lpstr>Inter</vt:lpstr>
      <vt:lpstr>Arial</vt:lpstr>
      <vt:lpstr>Canva Sans</vt:lpstr>
      <vt:lpstr>Calibri</vt:lpstr>
      <vt:lpstr>Inter Bold</vt:lpstr>
      <vt:lpstr>TAN Twinkle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Egg Hatching</dc:title>
  <cp:lastModifiedBy>R.A.N.S. RANASINGHE</cp:lastModifiedBy>
  <cp:revision>3</cp:revision>
  <dcterms:created xsi:type="dcterms:W3CDTF">2006-08-16T00:00:00Z</dcterms:created>
  <dcterms:modified xsi:type="dcterms:W3CDTF">2023-05-11T11:34:08Z</dcterms:modified>
  <dc:identifier>DAFicqtzyFM</dc:identifier>
</cp:coreProperties>
</file>